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12373" r:id="rId3"/>
    <p:sldId id="12375" r:id="rId4"/>
    <p:sldId id="12376" r:id="rId5"/>
    <p:sldId id="12377" r:id="rId6"/>
    <p:sldId id="275" r:id="rId7"/>
    <p:sldId id="270" r:id="rId8"/>
    <p:sldId id="260" r:id="rId9"/>
    <p:sldId id="12378" r:id="rId10"/>
    <p:sldId id="262" r:id="rId11"/>
    <p:sldId id="264" r:id="rId12"/>
    <p:sldId id="12379" r:id="rId13"/>
    <p:sldId id="12380" r:id="rId14"/>
    <p:sldId id="272" r:id="rId15"/>
    <p:sldId id="273" r:id="rId16"/>
    <p:sldId id="267" r:id="rId17"/>
    <p:sldId id="12381" r:id="rId18"/>
    <p:sldId id="12382" r:id="rId19"/>
    <p:sldId id="274" r:id="rId20"/>
    <p:sldId id="12371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2"/>
    <p:restoredTop sz="94625"/>
  </p:normalViewPr>
  <p:slideViewPr>
    <p:cSldViewPr snapToGrid="0" snapToObjects="1">
      <p:cViewPr varScale="1">
        <p:scale>
          <a:sx n="78" d="100"/>
          <a:sy n="78" d="100"/>
        </p:scale>
        <p:origin x="116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3E23D-09B7-4278-AC9B-0C93A1B05065}" type="datetimeFigureOut">
              <a:rPr lang="en-GB" smtClean="0"/>
              <a:t>31/03/2026</a:t>
            </a:fld>
            <a:endParaRPr lang="en-GB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GB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CA3269-FB3D-4603-BC30-74093132523E}" type="slidenum">
              <a:rPr lang="en-GB" smtClean="0"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378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18 09 2024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CA3269-FB3D-4603-BC30-74093132523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4255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242118-9789-764C-AEBB-C1ADEC2DC3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706366A-11E2-B449-8AB8-9581D760E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36B65FE-024C-CB4C-8A8F-5FAD675E4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90551F-D1B3-D549-BF25-FE20C8865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273183-1A89-3A49-BE7E-8D3B0E41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7282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9084CF-52B2-F749-B455-AFA33DCE5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2581CF9-B4EB-EE4E-BFD9-46E297D7AE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934334-D247-D04F-B296-5D4F254FE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988DD6-9F52-EA4A-B09B-EA5C6D976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E551878-459E-AA40-87CC-1B0BA905F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8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F44FE1F-8C88-8942-9750-4266A2F513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60A5C1A-BBEF-4D49-8EDB-F12B738606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B5A9B3D-55AD-6942-B147-CBA9EAB1E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C9F650-F576-404B-9DAA-D67B8754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6C7F433-73B2-314E-8DD6-BD6641A1D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938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828178C-1162-3549-9599-7D1E02D522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40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B7EA18E-C289-A814-67B6-F916F59FDEEE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5892800" y="3225800"/>
            <a:ext cx="406400" cy="40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fr-FR" sz="2400"/>
          </a:p>
        </p:txBody>
      </p:sp>
      <p:pic>
        <p:nvPicPr>
          <p:cNvPr id="5" name="Image 4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0AAD2074-817F-47F7-FB06-FC8D2F59DD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-71120" y="-1"/>
            <a:ext cx="12334240" cy="6858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209435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4481C8-7171-4143-ACB6-B92F0FABC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0636E8B-BFCD-C44D-9348-A19B443745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78E5147-E0F7-A142-A536-E5F465A37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4BDA9B-DE63-0D4D-A536-41F80595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BF1B1A-88AE-2744-B09D-C1FFCA1F3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608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83020C-4E61-5D44-8088-A7917BC52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EE50D4-E972-2D40-8EFA-B16F10934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C00104-4CD1-294D-BB21-4B2C9B2C9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3CF7B4F-9401-234C-83B7-95D7CFFB9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F7280B-C33D-BC44-B63A-71B443314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9469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008C7B-5CF0-EC4B-BF88-6F7DE6B18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407E36-E3E2-9748-B70D-A16D257278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17294B-83E9-BF44-A9C5-12BBB0417A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196959-914B-AC49-9A14-1FBC999D8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D1CD01-3B77-B643-9356-DDF46F67C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83B98A1-8F6C-884D-9DB9-B3379807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090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2D6EA-57EB-1947-BD28-6B6C425A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EC6C95A-F186-614C-B51B-182FC2AC5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C3B6F1D-7F8D-A84E-BFA7-223FD36B2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11F5729-ABC6-2D45-B070-FAC2F289F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68070F-CFF1-214D-BD19-14705E87A1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5463106-86B5-724D-BE16-5489019AA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A056E6-0A44-7440-B326-2DAD59BA4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36342A-F855-CA4B-B900-A6052406B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6683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BD9D5E-6A9E-FD42-A837-C36BBBC96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937EB10-F722-BE46-812E-404F93399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D052F8-8292-6B41-809B-024902788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6A9F13-AF28-364A-80F4-43A1D8FBF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4056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5FD3930-9D16-D647-A599-E7326452D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A8C1BFD-51EB-3444-8587-2914F89C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C51C510-8025-CE42-B965-ACBBB4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7980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1F7EA5-A493-1E43-8B6F-5022855D8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B428CB-3796-2747-9690-9C8850537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AF2117D-57E9-0D44-A41A-B68442826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5F34EF6-C898-7447-8C65-3A899F227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244C11-6D96-EB45-B5E7-E846A62E5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01D395D-DD7D-A443-BC7C-B59C4A73D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8955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BDD628-9AF7-D942-BD88-FA91B8F39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BBAEA34-2041-194F-97E4-E541F77C7C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EC9325E-FD71-D940-8B0E-A192D0DD6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7E6BCB1-AA4D-1D45-8DFE-8364A38C3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2D77BAC-6AEB-574D-AE65-FEE7BA432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89BE052-FFA4-B94B-BF70-B666ABB2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6758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CDA3104-A14B-0A40-9879-1E0E1BD7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831545-B09A-7647-9011-00F261054E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E7D41F-5DAC-EF46-874E-38824F9ECB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28D10-0424-0948-BBA8-61019981EDC5}" type="datetimeFigureOut">
              <a:rPr lang="fr-FR" smtClean="0"/>
              <a:t>31/03/2026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0C9763-4B72-BC42-8A4B-37E46FA76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1FC1EE-79A8-BA4F-865F-C6BB9E7A9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5A323-7DA8-364D-808A-268336FC55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9200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7.mp4"/><Relationship Id="rId7" Type="http://schemas.openxmlformats.org/officeDocument/2006/relationships/image" Target="../media/image3.jpe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7.mp4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.png"/><Relationship Id="rId5" Type="http://schemas.openxmlformats.org/officeDocument/2006/relationships/image" Target="../media/image3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9F3571-0530-0B49-8C6D-EE12C99819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03513" y="1847909"/>
            <a:ext cx="9144000" cy="2387600"/>
          </a:xfrm>
        </p:spPr>
        <p:txBody>
          <a:bodyPr>
            <a:normAutofit/>
          </a:bodyPr>
          <a:lstStyle/>
          <a:p>
            <a:r>
              <a:rPr lang="fr-FR" sz="11500" b="1" dirty="0"/>
              <a:t>BLIND TEST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29C17D1-5125-9A4A-8FFC-D6A83B2B4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28210" y="4670786"/>
            <a:ext cx="5180745" cy="1655762"/>
          </a:xfrm>
        </p:spPr>
        <p:txBody>
          <a:bodyPr>
            <a:normAutofit/>
          </a:bodyPr>
          <a:lstStyle/>
          <a:p>
            <a:r>
              <a:rPr lang="fr-FR" sz="3200" b="1" dirty="0"/>
              <a:t>Blandine MAUREL</a:t>
            </a:r>
          </a:p>
          <a:p>
            <a:r>
              <a:rPr lang="fr-FR" sz="3200" dirty="0"/>
              <a:t>CHU Nantes, France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7EEF621-3A5B-1842-90D9-B53D70886A9D}"/>
              </a:ext>
            </a:extLst>
          </p:cNvPr>
          <p:cNvGrpSpPr/>
          <p:nvPr/>
        </p:nvGrpSpPr>
        <p:grpSpPr>
          <a:xfrm>
            <a:off x="2" y="148"/>
            <a:ext cx="12191998" cy="1675686"/>
            <a:chOff x="2" y="148"/>
            <a:chExt cx="12191998" cy="1675686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31B5F9C-7915-CE42-B341-28F219175EC1}"/>
                </a:ext>
              </a:extLst>
            </p:cNvPr>
            <p:cNvSpPr/>
            <p:nvPr/>
          </p:nvSpPr>
          <p:spPr>
            <a:xfrm>
              <a:off x="2" y="148"/>
              <a:ext cx="12191998" cy="16672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pic>
          <p:nvPicPr>
            <p:cNvPr id="7" name="Image 6" descr="Une image contenant texte, Police, capture d’écran, Graphique&#10;&#10;Le contenu généré par l’IA peut être incorrect.">
              <a:extLst>
                <a:ext uri="{FF2B5EF4-FFF2-40B4-BE49-F238E27FC236}">
                  <a16:creationId xmlns:a16="http://schemas.microsoft.com/office/drawing/2014/main" id="{C4C0FDFB-4C3E-2345-AA90-3D91E5EC49B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399"/>
            <a:stretch>
              <a:fillRect/>
            </a:stretch>
          </p:blipFill>
          <p:spPr>
            <a:xfrm>
              <a:off x="858827" y="172223"/>
              <a:ext cx="6642057" cy="132313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40000"/>
                    <a:lumOff val="60000"/>
                  </a:schemeClr>
                </a:gs>
                <a:gs pos="0">
                  <a:schemeClr val="tx1">
                    <a:lumMod val="40000"/>
                  </a:schemeClr>
                </a:gs>
                <a:gs pos="100000">
                  <a:schemeClr val="accent1">
                    <a:lumMod val="60000"/>
                  </a:schemeClr>
                </a:gs>
              </a:gsLst>
              <a:lin ang="2700000" scaled="1"/>
              <a:tileRect/>
            </a:gradFill>
            <a:effectLst>
              <a:outerShdw blurRad="50800" dist="50800" dir="5400000" sx="76000" sy="76000" algn="ctr" rotWithShape="0">
                <a:schemeClr val="tx1"/>
              </a:outerShdw>
            </a:effectLst>
          </p:spPr>
        </p:pic>
        <p:pic>
          <p:nvPicPr>
            <p:cNvPr id="4" name="Image 3" descr="Une image contenant léger, Caractère coloré, Art fractal, art&#10;&#10;Le contenu généré par l’IA peut être incorrect.">
              <a:extLst>
                <a:ext uri="{FF2B5EF4-FFF2-40B4-BE49-F238E27FC236}">
                  <a16:creationId xmlns:a16="http://schemas.microsoft.com/office/drawing/2014/main" id="{078E8970-D454-4F40-8F12-F479970D0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53" b="25940"/>
            <a:stretch>
              <a:fillRect/>
            </a:stretch>
          </p:blipFill>
          <p:spPr>
            <a:xfrm>
              <a:off x="7813990" y="148"/>
              <a:ext cx="3401515" cy="1675686"/>
            </a:xfrm>
            <a:prstGeom prst="rect">
              <a:avLst/>
            </a:prstGeom>
            <a:ln>
              <a:noFill/>
            </a:ln>
            <a:effectLst>
              <a:softEdge rad="0"/>
            </a:effectLst>
          </p:spPr>
        </p:pic>
      </p:grpSp>
      <p:pic>
        <p:nvPicPr>
          <p:cNvPr id="9" name="Image 8" descr="PRESENTATION CIV-03.jpg">
            <a:extLst>
              <a:ext uri="{FF2B5EF4-FFF2-40B4-BE49-F238E27FC236}">
                <a16:creationId xmlns:a16="http://schemas.microsoft.com/office/drawing/2014/main" id="{6E5E5B9F-C857-7542-99D4-417D4A0694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70ED90AF-9448-22A7-097E-6896BF518202}"/>
              </a:ext>
            </a:extLst>
          </p:cNvPr>
          <p:cNvSpPr txBox="1">
            <a:spLocks/>
          </p:cNvSpPr>
          <p:nvPr/>
        </p:nvSpPr>
        <p:spPr>
          <a:xfrm>
            <a:off x="6331974" y="4670786"/>
            <a:ext cx="5180745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 b="1" dirty="0"/>
              <a:t>Pierre Edouard MAGNAN</a:t>
            </a:r>
          </a:p>
          <a:p>
            <a:r>
              <a:rPr lang="fr-FR" sz="3200" dirty="0"/>
              <a:t>La Timone, Marseille, France</a:t>
            </a:r>
          </a:p>
        </p:txBody>
      </p:sp>
    </p:spTree>
    <p:extLst>
      <p:ext uri="{BB962C8B-B14F-4D97-AF65-F5344CB8AC3E}">
        <p14:creationId xmlns:p14="http://schemas.microsoft.com/office/powerpoint/2010/main" val="129184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FEDCA7D-BB93-8D60-7778-2D6FC1E1CE2C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3" t="11324" r="34373" b="8588"/>
          <a:stretch/>
        </p:blipFill>
        <p:spPr>
          <a:xfrm>
            <a:off x="9177258" y="-18516"/>
            <a:ext cx="2679545" cy="686633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927" y="209549"/>
            <a:ext cx="8863404" cy="641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635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DF1CA2-F75E-9A78-5D70-0FD7A69D1D7D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VIDEO. Le jeu culte «Burger Quiz» de retour mercredi soir sur TMC (mais ce  n'était pas gagné)">
            <a:extLst>
              <a:ext uri="{FF2B5EF4-FFF2-40B4-BE49-F238E27FC236}">
                <a16:creationId xmlns:a16="http://schemas.microsoft.com/office/drawing/2014/main" id="{1ADE71F4-4A13-9C4D-031A-9FBE146D3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-10181"/>
            <a:ext cx="10764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27E7B9F-88E9-9E0A-72D9-C4F1AFD0B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3" t="11324" r="34373" b="8588"/>
          <a:stretch/>
        </p:blipFill>
        <p:spPr>
          <a:xfrm>
            <a:off x="0" y="0"/>
            <a:ext cx="2679545" cy="68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15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86987-D959-C16D-C9D0-EF688E1D7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DDEFFD-AE88-4E5E-A7FC-9E7C58773F70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851830C7-04CF-C685-D09F-F7DDF90DB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24FD5B6B-652A-4B8C-560D-04A48FBB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Chir combinée FET + TEVAR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8F3CCB1-27CD-CE6D-1296-04E357580452}"/>
              </a:ext>
            </a:extLst>
          </p:cNvPr>
          <p:cNvSpPr txBox="1">
            <a:spLocks/>
          </p:cNvSpPr>
          <p:nvPr/>
        </p:nvSpPr>
        <p:spPr>
          <a:xfrm>
            <a:off x="431197" y="2396775"/>
            <a:ext cx="4265161" cy="20644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Chirurgie de </a:t>
            </a:r>
            <a:r>
              <a:rPr lang="fr-FR" b="1" dirty="0" err="1"/>
              <a:t>redux</a:t>
            </a:r>
            <a:r>
              <a:rPr lang="fr-FR" b="1" dirty="0"/>
              <a:t> de remplacement de crosse aortique (SD FET en </a:t>
            </a:r>
            <a:r>
              <a:rPr lang="fr-FR" b="1" dirty="0" err="1"/>
              <a:t>normothermie</a:t>
            </a:r>
            <a:r>
              <a:rPr lang="fr-FR" b="1" dirty="0"/>
              <a:t> par </a:t>
            </a:r>
            <a:r>
              <a:rPr lang="fr-FR" b="1" dirty="0" err="1"/>
              <a:t>Thoraflex</a:t>
            </a:r>
            <a:r>
              <a:rPr lang="fr-FR" b="1" dirty="0"/>
              <a:t> 26/28-100)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+ TEVAR (ZTA P 30-201) dans le même temps opératoire</a:t>
            </a:r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972B3F6C-4CC6-9907-803B-4733DFD99C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  <p:pic>
        <p:nvPicPr>
          <p:cNvPr id="2" name="DPtev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24" t="1991"/>
          <a:stretch/>
        </p:blipFill>
        <p:spPr>
          <a:xfrm>
            <a:off x="5936675" y="1667436"/>
            <a:ext cx="5278830" cy="5190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7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86987-D959-C16D-C9D0-EF688E1D7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DDEFFD-AE88-4E5E-A7FC-9E7C58773F70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851830C7-04CF-C685-D09F-F7DDF90DB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24FD5B6B-652A-4B8C-560D-04A48FBB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Post op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8F3CCB1-27CD-CE6D-1296-04E357580452}"/>
              </a:ext>
            </a:extLst>
          </p:cNvPr>
          <p:cNvSpPr txBox="1">
            <a:spLocks/>
          </p:cNvSpPr>
          <p:nvPr/>
        </p:nvSpPr>
        <p:spPr>
          <a:xfrm>
            <a:off x="1308122" y="4169059"/>
            <a:ext cx="9199983" cy="155313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Suites simples (IRA de </a:t>
            </a:r>
            <a:r>
              <a:rPr lang="fr-FR" b="1" dirty="0" err="1"/>
              <a:t>ttt</a:t>
            </a:r>
            <a:r>
              <a:rPr lang="fr-FR" b="1" dirty="0"/>
              <a:t> </a:t>
            </a:r>
            <a:r>
              <a:rPr lang="fr-FR" b="1" dirty="0" err="1"/>
              <a:t>med</a:t>
            </a:r>
            <a:r>
              <a:rPr lang="fr-FR" b="1" dirty="0"/>
              <a:t>, pneumopathie sous 12 jours de </a:t>
            </a:r>
            <a:r>
              <a:rPr lang="fr-FR" b="1" dirty="0" err="1"/>
              <a:t>Tazo</a:t>
            </a:r>
            <a:r>
              <a:rPr lang="fr-FR" b="1" dirty="0"/>
              <a:t>)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FEVG préservée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dyskinésie septale post opératoires 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Pas de valvulopathie</a:t>
            </a:r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972B3F6C-4CC6-9907-803B-4733DFD99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2664350-1239-3F8E-1922-EA103ED11C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2867" y="1713594"/>
            <a:ext cx="9197606" cy="226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89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5C8D2A0-1BF9-6FA0-2F50-94AB2D3E929C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615" r="34459" b="11930"/>
          <a:stretch/>
        </p:blipFill>
        <p:spPr>
          <a:xfrm>
            <a:off x="8828639" y="0"/>
            <a:ext cx="3087136" cy="6858000"/>
          </a:xfrm>
        </p:spPr>
      </p:pic>
      <p:pic>
        <p:nvPicPr>
          <p:cNvPr id="5" name="postFETfilmcoup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90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7B07B61-5A48-55D6-A900-5840446767B4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2901" y="7819"/>
            <a:ext cx="9444947" cy="685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32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VIDEO. Le jeu culte «Burger Quiz» de retour mercredi soir sur TMC (mais ce  n'était pas gagné)">
            <a:extLst>
              <a:ext uri="{FF2B5EF4-FFF2-40B4-BE49-F238E27FC236}">
                <a16:creationId xmlns:a16="http://schemas.microsoft.com/office/drawing/2014/main" id="{EBED9F49-038C-9CA7-0A79-20260BD09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0"/>
            <a:ext cx="10764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Espace réservé du contenu 3">
            <a:extLst>
              <a:ext uri="{FF2B5EF4-FFF2-40B4-BE49-F238E27FC236}">
                <a16:creationId xmlns:a16="http://schemas.microsoft.com/office/drawing/2014/main" id="{D05B41C6-6D47-27EE-D2CB-F5642B063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26" t="15615" r="34459" b="11930"/>
          <a:stretch/>
        </p:blipFill>
        <p:spPr>
          <a:xfrm>
            <a:off x="0" y="0"/>
            <a:ext cx="3087136" cy="6858000"/>
          </a:xfrm>
        </p:spPr>
      </p:pic>
    </p:spTree>
    <p:extLst>
      <p:ext uri="{BB962C8B-B14F-4D97-AF65-F5344CB8AC3E}">
        <p14:creationId xmlns:p14="http://schemas.microsoft.com/office/powerpoint/2010/main" val="3433314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D4E3D-23E5-01E4-0BB2-BF575AF1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2EA515-3143-CFDA-17EA-9AC2131771EE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8736EF8F-EB77-59C2-1A09-C859AEE4CC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F944E4CE-E4F7-0BED-4DE6-23BB11F8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J25 de la dissection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B74FCFB-6FF2-132E-AA51-85EBED426B97}"/>
              </a:ext>
            </a:extLst>
          </p:cNvPr>
          <p:cNvSpPr txBox="1">
            <a:spLocks/>
          </p:cNvSpPr>
          <p:nvPr/>
        </p:nvSpPr>
        <p:spPr>
          <a:xfrm>
            <a:off x="251314" y="2181504"/>
            <a:ext cx="4208259" cy="15983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400" b="1" dirty="0"/>
              <a:t>Pré-conditionnement médullaire :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Embolisation de 2 IC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TEVAR (ZTA 30-150) au ras du TC</a:t>
            </a:r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1AD51E01-A925-A3C0-F1E9-733AECDD8B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  <p:pic>
        <p:nvPicPr>
          <p:cNvPr id="2" name="DPtevar2">
            <a:hlinkClick r:id="" action="ppaction://media"/>
            <a:extLst>
              <a:ext uri="{FF2B5EF4-FFF2-40B4-BE49-F238E27FC236}">
                <a16:creationId xmlns:a16="http://schemas.microsoft.com/office/drawing/2014/main" id="{5C28AB94-EE53-1E80-9A90-0ECFDA76E0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0138" t="214"/>
          <a:stretch/>
        </p:blipFill>
        <p:spPr>
          <a:xfrm>
            <a:off x="8002133" y="1667435"/>
            <a:ext cx="4189866" cy="5275465"/>
          </a:xfrm>
          <a:prstGeom prst="rect">
            <a:avLst/>
          </a:prstGeom>
        </p:spPr>
      </p:pic>
      <p:pic>
        <p:nvPicPr>
          <p:cNvPr id="5" name="DPembolIC">
            <a:hlinkClick r:id="" action="ppaction://media"/>
            <a:extLst>
              <a:ext uri="{FF2B5EF4-FFF2-40B4-BE49-F238E27FC236}">
                <a16:creationId xmlns:a16="http://schemas.microsoft.com/office/drawing/2014/main" id="{3491D818-0A57-9BC8-ED6B-B4AA0ED8108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32552" t="31939" r="32070" b="32709"/>
          <a:stretch/>
        </p:blipFill>
        <p:spPr>
          <a:xfrm>
            <a:off x="4647716" y="2181504"/>
            <a:ext cx="3187817" cy="32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2ED4E3D-23E5-01E4-0BB2-BF575AF10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2EA515-3143-CFDA-17EA-9AC2131771EE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8736EF8F-EB77-59C2-1A09-C859AEE4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F944E4CE-E4F7-0BED-4DE6-23BB11F8F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25" y="321525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M3 (janvier 25) : mise à plat type IV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1AD51E01-A925-A3C0-F1E9-733AECDD8B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81E555-7B55-E434-D2BB-8D991687DE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" y="1715708"/>
            <a:ext cx="8630854" cy="15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1C6DF48D-53BE-8A0F-0D8C-ECB1D1F31991}"/>
              </a:ext>
            </a:extLst>
          </p:cNvPr>
          <p:cNvSpPr txBox="1">
            <a:spLocks/>
          </p:cNvSpPr>
          <p:nvPr/>
        </p:nvSpPr>
        <p:spPr>
          <a:xfrm>
            <a:off x="198766" y="3443837"/>
            <a:ext cx="5250159" cy="25985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/>
              <a:t>Post op :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Réa jusque J7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Point de compression au mollet / </a:t>
            </a:r>
            <a:r>
              <a:rPr lang="fr-FR" sz="2400" b="1" dirty="0" err="1"/>
              <a:t>oxygéno-requérance</a:t>
            </a:r>
            <a:r>
              <a:rPr lang="fr-FR" sz="2400" b="1" dirty="0"/>
              <a:t> temporaire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Retour à domicile J16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Parésies transitoires de </a:t>
            </a:r>
            <a:r>
              <a:rPr lang="fr-FR" sz="2400" b="1" dirty="0" err="1"/>
              <a:t>ttt</a:t>
            </a:r>
            <a:r>
              <a:rPr lang="fr-FR" sz="2400" b="1" dirty="0"/>
              <a:t> </a:t>
            </a:r>
            <a:r>
              <a:rPr lang="fr-FR" sz="2400" b="1" dirty="0" err="1"/>
              <a:t>med</a:t>
            </a:r>
            <a:r>
              <a:rPr lang="fr-FR" sz="2400" b="1" dirty="0"/>
              <a:t> après le retour à domicile</a:t>
            </a:r>
            <a:endParaRPr lang="fr-FR" sz="3200" b="1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3C1D955-87DC-3F46-0E25-42C9DBB8CF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9138" y="-52619"/>
            <a:ext cx="2612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18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4EBBC9-FE84-7202-593C-19A6AD36BFF8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finalcoup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68053" y="3283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22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1B5F9C-7915-CE42-B341-28F219175EC1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078E8970-D454-4F40-8F12-F479970D0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BFC59E47-86D8-2345-9C7A-F0ED996767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28" y="2322636"/>
            <a:ext cx="10623624" cy="394581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Je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n’ai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aucun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conflit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d’intérêt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potentiel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déclarer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J’ai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j’ai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au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cours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deux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dernières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années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une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affiliation, des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intérêts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financiers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liens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d’intérêts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tout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ordre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avec les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firmes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suivantes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j’ai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reçu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compensations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financières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honoraires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, des bourses de subvention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ou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 recherche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émanant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des companies 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suivantes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: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- 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Consulting fees - Cook Medical, Getinge</a:t>
            </a: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- Proctoring fees - Cook Medical, Gore</a:t>
            </a: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- </a:t>
            </a: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- </a:t>
            </a: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18000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ts val="12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-128"/>
                <a:cs typeface="ＭＳ Ｐゴシック" charset="-128"/>
              </a:rPr>
              <a:t> </a:t>
            </a: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base" latinLnBrk="0" hangingPunct="1">
              <a:spcBef>
                <a:spcPct val="30000"/>
              </a:spcBef>
              <a:spcAft>
                <a:spcPct val="0"/>
              </a:spcAft>
              <a:buClr>
                <a:srgbClr val="44546A"/>
              </a:buClr>
              <a:buSzPct val="110000"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80441"/>
              </a:solidFill>
              <a:effectLst/>
              <a:uLnTx/>
              <a:uFillTx/>
              <a:cs typeface="Arial" charset="0"/>
              <a:sym typeface="Monotype Sorts" charset="0"/>
            </a:endParaRP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80441"/>
              </a:solidFill>
              <a:effectLst/>
              <a:uLnTx/>
              <a:uFillTx/>
              <a:cs typeface="Arial" charset="0"/>
              <a:sym typeface="Monotype Sorts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E13487-8D3B-6441-BD67-01CE6656A4BD}"/>
              </a:ext>
            </a:extLst>
          </p:cNvPr>
          <p:cNvSpPr/>
          <p:nvPr/>
        </p:nvSpPr>
        <p:spPr>
          <a:xfrm>
            <a:off x="624451" y="2468604"/>
            <a:ext cx="239577" cy="22816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2B3F18-FCCC-4E44-850E-041777372B6A}"/>
              </a:ext>
            </a:extLst>
          </p:cNvPr>
          <p:cNvSpPr/>
          <p:nvPr/>
        </p:nvSpPr>
        <p:spPr>
          <a:xfrm>
            <a:off x="632476" y="3294768"/>
            <a:ext cx="239577" cy="228169"/>
          </a:xfrm>
          <a:prstGeom prst="rect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16919FB-2690-D949-9624-7F10C41F55C3}"/>
              </a:ext>
            </a:extLst>
          </p:cNvPr>
          <p:cNvSpPr txBox="1"/>
          <p:nvPr/>
        </p:nvSpPr>
        <p:spPr>
          <a:xfrm>
            <a:off x="573752" y="3206353"/>
            <a:ext cx="25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X</a:t>
            </a: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4B7D4A22-9004-AA48-A506-76931D0376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 err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Conflits</a:t>
            </a:r>
            <a:r>
              <a:rPr lang="en-US" sz="4800" b="1" kern="0" dirty="0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 et liens </a:t>
            </a:r>
            <a:r>
              <a:rPr lang="en-US" sz="4800" b="1" kern="0" dirty="0" err="1">
                <a:solidFill>
                  <a:prstClr val="white"/>
                </a:solidFill>
                <a:ea typeface="ＭＳ Ｐゴシック" charset="-128"/>
                <a:cs typeface="ＭＳ Ｐゴシック" charset="-128"/>
              </a:rPr>
              <a:t>d’intérêts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1" name="Image 20" descr="PRESENTATION CIV-03.jpg">
            <a:extLst>
              <a:ext uri="{FF2B5EF4-FFF2-40B4-BE49-F238E27FC236}">
                <a16:creationId xmlns:a16="http://schemas.microsoft.com/office/drawing/2014/main" id="{137DCDFC-A108-9540-94AE-7AFBF8EC6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639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6B89F2D-E1B7-FB64-87D0-C1A971540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25" y="321525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Merci !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2106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31B5F9C-7915-CE42-B341-28F219175EC1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078E8970-D454-4F40-8F12-F479970D0F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8ECE1B20-08E0-784D-8817-D98F5E5B42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Homme, 54 </a:t>
            </a:r>
            <a:r>
              <a:rPr lang="en-US" sz="4800" b="1" kern="0" dirty="0" err="1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ans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7EE60966-ECBD-E64E-B503-772F62AB4C08}"/>
              </a:ext>
            </a:extLst>
          </p:cNvPr>
          <p:cNvSpPr txBox="1">
            <a:spLocks/>
          </p:cNvSpPr>
          <p:nvPr/>
        </p:nvSpPr>
        <p:spPr>
          <a:xfrm>
            <a:off x="266221" y="1958469"/>
            <a:ext cx="11603050" cy="3845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/>
              <a:t>Terrain :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Syndrome de Marfan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2001 (32 ans) : remplacement de l’aorte ascendante + valve mécanique sous AVK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2015 (46 ans) : mise à plat greffe </a:t>
            </a:r>
            <a:r>
              <a:rPr lang="fr-FR" sz="2400" b="1" dirty="0" err="1"/>
              <a:t>aorto</a:t>
            </a:r>
            <a:r>
              <a:rPr lang="fr-FR" sz="2400" b="1" dirty="0"/>
              <a:t> bi iliaque (16/8/8)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2017 (48 ans) : cure d’éventration (pose de prothèse) repris pour hématome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Tabac 30 PA</a:t>
            </a:r>
            <a:endParaRPr lang="fr-FR" sz="3200" b="1" dirty="0"/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8A81BB09-7B28-E64A-B387-9A2D23EA8A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6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C65AB-ADD3-9681-3611-EEB3834F8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624D12B-E296-CCEC-D9EB-BEA2C05417BF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436D1C03-E22B-E267-96BB-20D2A633C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A3E7E223-DE14-F40D-A4F8-F4CFB38B9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Surveillance d’un ATA IV en amont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84A5857-6984-CBBA-C4BD-66881F54984B}"/>
              </a:ext>
            </a:extLst>
          </p:cNvPr>
          <p:cNvSpPr txBox="1">
            <a:spLocks/>
          </p:cNvSpPr>
          <p:nvPr/>
        </p:nvSpPr>
        <p:spPr>
          <a:xfrm>
            <a:off x="266221" y="1958469"/>
            <a:ext cx="11603050" cy="38457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2800" dirty="0"/>
              <a:t>Diamètres  :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2021 : diamètre inter rénal 46 mm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2022 : diamètre inter rénal 49 mm 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2023 : diamètre inter rénal 52 mm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Septembre 2024 : diamètre inter rénal 56 mm</a:t>
            </a:r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BEAEA0B3-B302-0E1C-A96A-DB5CDFB9EC6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53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86987-D959-C16D-C9D0-EF688E1D7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DDEFFD-AE88-4E5E-A7FC-9E7C58773F70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851830C7-04CF-C685-D09F-F7DDF90DB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24FD5B6B-652A-4B8C-560D-04A48FBB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TDM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8F3CCB1-27CD-CE6D-1296-04E357580452}"/>
              </a:ext>
            </a:extLst>
          </p:cNvPr>
          <p:cNvSpPr txBox="1">
            <a:spLocks/>
          </p:cNvSpPr>
          <p:nvPr/>
        </p:nvSpPr>
        <p:spPr>
          <a:xfrm>
            <a:off x="266221" y="2251539"/>
            <a:ext cx="2859228" cy="31831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Marfan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55 ans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RVA </a:t>
            </a:r>
            <a:r>
              <a:rPr lang="fr-FR" sz="2400" b="1" dirty="0" err="1"/>
              <a:t>méca</a:t>
            </a:r>
            <a:r>
              <a:rPr lang="fr-FR" sz="2400" b="1" dirty="0"/>
              <a:t> + tube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PABIF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Cure éventration</a:t>
            </a:r>
          </a:p>
          <a:p>
            <a:pPr marL="800100" lvl="1" indent="-342900" algn="l">
              <a:buFont typeface="Wingdings" panose="05000000000000000000" pitchFamily="2" charset="2"/>
              <a:buChar char="§"/>
            </a:pPr>
            <a:r>
              <a:rPr lang="fr-FR" sz="2400" b="1" dirty="0"/>
              <a:t>FEVG 70%</a:t>
            </a:r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972B3F6C-4CC6-9907-803B-4733DFD99C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  <p:pic>
        <p:nvPicPr>
          <p:cNvPr id="2" name="DPpredissecreconst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4449" t="-319" r="19379"/>
          <a:stretch/>
        </p:blipFill>
        <p:spPr>
          <a:xfrm>
            <a:off x="3332124" y="0"/>
            <a:ext cx="4508790" cy="68354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272" y="2096747"/>
            <a:ext cx="4248369" cy="424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54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5C4DD1-1D6B-512C-D59A-BE9359B11445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9299" r="31638" b="13153"/>
          <a:stretch/>
        </p:blipFill>
        <p:spPr>
          <a:xfrm>
            <a:off x="8020050" y="0"/>
            <a:ext cx="3062135" cy="6868181"/>
          </a:xfrm>
          <a:prstGeom prst="rect">
            <a:avLst/>
          </a:prstGeom>
        </p:spPr>
      </p:pic>
      <p:pic>
        <p:nvPicPr>
          <p:cNvPr id="8" name="tdmcoupesiniti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6425" y="10181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02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9749F9C-3DEB-30B0-F6DB-67260D911FFD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168" y="-22827"/>
            <a:ext cx="9549664" cy="688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2081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EB402FE-AA53-228E-D1C7-F9BE4F473AC6}"/>
              </a:ext>
            </a:extLst>
          </p:cNvPr>
          <p:cNvSpPr/>
          <p:nvPr/>
        </p:nvSpPr>
        <p:spPr>
          <a:xfrm>
            <a:off x="0" y="10181"/>
            <a:ext cx="12192000" cy="68376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2" descr="VIDEO. Le jeu culte «Burger Quiz» de retour mercredi soir sur TMC (mais ce  n'était pas gagné)">
            <a:extLst>
              <a:ext uri="{FF2B5EF4-FFF2-40B4-BE49-F238E27FC236}">
                <a16:creationId xmlns:a16="http://schemas.microsoft.com/office/drawing/2014/main" id="{3BD7116B-F7C7-7578-824D-CC14041FC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163" y="-10181"/>
            <a:ext cx="10764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82361C3-B677-58E8-4C4F-6DA63F6287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9299" r="31638" b="13153"/>
          <a:stretch/>
        </p:blipFill>
        <p:spPr>
          <a:xfrm>
            <a:off x="0" y="-20362"/>
            <a:ext cx="3062135" cy="686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048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86987-D959-C16D-C9D0-EF688E1D7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DDEFFD-AE88-4E5E-A7FC-9E7C58773F70}"/>
              </a:ext>
            </a:extLst>
          </p:cNvPr>
          <p:cNvSpPr/>
          <p:nvPr/>
        </p:nvSpPr>
        <p:spPr>
          <a:xfrm>
            <a:off x="2" y="148"/>
            <a:ext cx="12191998" cy="166728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" name="Image 3" descr="Une image contenant léger, Caractère coloré, Art fractal, art&#10;&#10;Le contenu généré par l’IA peut être incorrect.">
            <a:extLst>
              <a:ext uri="{FF2B5EF4-FFF2-40B4-BE49-F238E27FC236}">
                <a16:creationId xmlns:a16="http://schemas.microsoft.com/office/drawing/2014/main" id="{851830C7-04CF-C685-D09F-F7DDF90DBA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3" b="25940"/>
          <a:stretch>
            <a:fillRect/>
          </a:stretch>
        </p:blipFill>
        <p:spPr>
          <a:xfrm>
            <a:off x="7813990" y="148"/>
            <a:ext cx="3401515" cy="1675686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sp>
        <p:nvSpPr>
          <p:cNvPr id="18" name="Rectangle 4">
            <a:extLst>
              <a:ext uri="{FF2B5EF4-FFF2-40B4-BE49-F238E27FC236}">
                <a16:creationId xmlns:a16="http://schemas.microsoft.com/office/drawing/2014/main" id="{24FD5B6B-652A-4B8C-560D-04A48FBB81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450" y="429459"/>
            <a:ext cx="11567549" cy="1024534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4800" b="1" kern="0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Prévu pour mise à plat sous ECMO mais …</a:t>
            </a:r>
            <a:endParaRPr kumimoji="0" lang="en-US" sz="48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08F3CCB1-27CD-CE6D-1296-04E357580452}"/>
              </a:ext>
            </a:extLst>
          </p:cNvPr>
          <p:cNvSpPr txBox="1">
            <a:spLocks/>
          </p:cNvSpPr>
          <p:nvPr/>
        </p:nvSpPr>
        <p:spPr>
          <a:xfrm>
            <a:off x="434255" y="2537530"/>
            <a:ext cx="4183176" cy="15248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Hospitalisation en urgence pour douleurs thoraciques</a:t>
            </a:r>
          </a:p>
          <a:p>
            <a:pPr marL="342900" indent="-342900" algn="l">
              <a:buFont typeface="Wingdings" panose="05000000000000000000" pitchFamily="2" charset="2"/>
              <a:buChar char="§"/>
            </a:pPr>
            <a:r>
              <a:rPr lang="fr-FR" b="1" dirty="0"/>
              <a:t>FE=70%. Prothèse Ao mécanique fonctionnelle, absence d'HTAP</a:t>
            </a:r>
          </a:p>
        </p:txBody>
      </p:sp>
      <p:pic>
        <p:nvPicPr>
          <p:cNvPr id="11" name="Image 10" descr="PRESENTATION CIV-03.jpg">
            <a:extLst>
              <a:ext uri="{FF2B5EF4-FFF2-40B4-BE49-F238E27FC236}">
                <a16:creationId xmlns:a16="http://schemas.microsoft.com/office/drawing/2014/main" id="{972B3F6C-4CC6-9907-803B-4733DFD99C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4694" r="46625" b="57347"/>
          <a:stretch/>
        </p:blipFill>
        <p:spPr>
          <a:xfrm>
            <a:off x="75794" y="5855386"/>
            <a:ext cx="2129524" cy="778109"/>
          </a:xfrm>
          <a:prstGeom prst="rect">
            <a:avLst/>
          </a:prstGeom>
        </p:spPr>
      </p:pic>
      <p:pic>
        <p:nvPicPr>
          <p:cNvPr id="3" name="coupesdisse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11449" y="1675834"/>
            <a:ext cx="5203127" cy="520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5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</TotalTime>
  <Words>364</Words>
  <Application>Microsoft Office PowerPoint</Application>
  <PresentationFormat>Grand écran</PresentationFormat>
  <Paragraphs>83</Paragraphs>
  <Slides>20</Slides>
  <Notes>1</Notes>
  <HiddenSlides>0</HiddenSlides>
  <MMClips>8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7" baseType="lpstr">
      <vt:lpstr>ＭＳ Ｐゴシック</vt:lpstr>
      <vt:lpstr>Aptos</vt:lpstr>
      <vt:lpstr>Arial</vt:lpstr>
      <vt:lpstr>Calibri</vt:lpstr>
      <vt:lpstr>Calibri Light</vt:lpstr>
      <vt:lpstr>Wingdings</vt:lpstr>
      <vt:lpstr>Thème Office</vt:lpstr>
      <vt:lpstr>BLIND TEST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Microsoft Office User</dc:creator>
  <cp:lastModifiedBy>key4events</cp:lastModifiedBy>
  <cp:revision>14</cp:revision>
  <dcterms:created xsi:type="dcterms:W3CDTF">2026-03-29T14:44:22Z</dcterms:created>
  <dcterms:modified xsi:type="dcterms:W3CDTF">2026-03-31T09:10:30Z</dcterms:modified>
</cp:coreProperties>
</file>